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26"/>
  </p:notesMasterIdLst>
  <p:sldIdLst>
    <p:sldId id="261" r:id="rId5"/>
    <p:sldId id="257" r:id="rId6"/>
    <p:sldId id="267" r:id="rId7"/>
    <p:sldId id="283" r:id="rId8"/>
    <p:sldId id="285" r:id="rId9"/>
    <p:sldId id="264" r:id="rId10"/>
    <p:sldId id="286" r:id="rId11"/>
    <p:sldId id="287" r:id="rId12"/>
    <p:sldId id="288" r:id="rId13"/>
    <p:sldId id="289" r:id="rId14"/>
    <p:sldId id="297" r:id="rId15"/>
    <p:sldId id="29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8" r:id="rId24"/>
    <p:sldId id="262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gaa69wWEix/Q2JwQy8QFGZ3k2r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8626" autoAdjust="0"/>
  </p:normalViewPr>
  <p:slideViewPr>
    <p:cSldViewPr snapToGrid="0">
      <p:cViewPr varScale="1">
        <p:scale>
          <a:sx n="100" d="100"/>
          <a:sy n="100" d="100"/>
        </p:scale>
        <p:origin x="1000" y="160"/>
      </p:cViewPr>
      <p:guideLst>
        <p:guide orient="horz" pos="2160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Co-brand please, Nivea! THANK YOU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dirty="0"/>
          </a:p>
        </p:txBody>
      </p:sp>
      <p:sp>
        <p:nvSpPr>
          <p:cNvPr id="131" name="Google Shape;13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Consideration --- interactive ideas for participants during presentation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*Have them share what CREATIVE ways to engage children and caregivers into program design and services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dirty="0"/>
              <a:t>What are some challenges?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="1" dirty="0"/>
              <a:t>Short video of youth engagement in promoting protective factors – </a:t>
            </a:r>
            <a:r>
              <a:rPr lang="en-US" b="1" dirty="0" err="1"/>
              <a:t>lonna</a:t>
            </a:r>
            <a:r>
              <a:rPr lang="en-US" b="1" dirty="0"/>
              <a:t> will look for this video</a:t>
            </a:r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9257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A9A002D-C38F-05C5-DAD6-0DCA99DE8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A6CC64DE-22CE-DC35-4FDF-F16DF275CA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Wendy will look at advocacy matters re: program design </a:t>
            </a:r>
            <a:endParaRPr dirty="0"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3B779ABA-A1E5-BF07-99CA-39EDBB1584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2841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CB894010-260D-5E10-CF63-B5FF969DF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>
            <a:extLst>
              <a:ext uri="{FF2B5EF4-FFF2-40B4-BE49-F238E27FC236}">
                <a16:creationId xmlns:a16="http://schemas.microsoft.com/office/drawing/2014/main" id="{60A9D11D-5365-9398-DB6F-2EC77B6590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450C4805-FBE7-A268-637C-63039B97C5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0981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Engage audience for other ideas!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" name="Google Shape;1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9661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Engage audience for other ideas!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" name="Google Shape;1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7734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Engage audience for other ideas!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" name="Google Shape;1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1740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7169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56407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41899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752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>
          <a:extLst>
            <a:ext uri="{FF2B5EF4-FFF2-40B4-BE49-F238E27FC236}">
              <a16:creationId xmlns:a16="http://schemas.microsoft.com/office/drawing/2014/main" id="{81867AA3-3B7B-6B4F-F173-7DAE3F6FC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>
            <a:extLst>
              <a:ext uri="{FF2B5EF4-FFF2-40B4-BE49-F238E27FC236}">
                <a16:creationId xmlns:a16="http://schemas.microsoft.com/office/drawing/2014/main" id="{2F5B8F74-E5D8-68FA-C375-359AA6AE03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5" name="Google Shape;155;p9:notes">
            <a:extLst>
              <a:ext uri="{FF2B5EF4-FFF2-40B4-BE49-F238E27FC236}">
                <a16:creationId xmlns:a16="http://schemas.microsoft.com/office/drawing/2014/main" id="{014C5E44-C0E4-F667-902F-C765F2AA49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98988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Nivea – please co-brand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dirty="0"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149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2566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7234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Get a better image – for final</a:t>
            </a:r>
            <a:endParaRPr dirty="0"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3897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920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0" name="Google Shape;30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1" name="Google Shape;31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esamestreetincommunities.org/topics/traumatic-experience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www.carnegiehall.org/Education/Programs/Lullaby-Project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fukuda@futureswithoutviolence.org" TargetMode="External"/><Relationship Id="rId4" Type="http://schemas.openxmlformats.org/officeDocument/2006/relationships/hyperlink" Target="mailto:wmota@caminarlatino.or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C779E77-9350-41D9-94A1-2BC053972576}"/>
              </a:ext>
            </a:extLst>
          </p:cNvPr>
          <p:cNvSpPr txBox="1">
            <a:spLocks/>
          </p:cNvSpPr>
          <p:nvPr/>
        </p:nvSpPr>
        <p:spPr>
          <a:xfrm>
            <a:off x="253553" y="2357051"/>
            <a:ext cx="7723683" cy="2143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Raleway ExtraBold"/>
              </a:rPr>
              <a:t>Designing Together: </a:t>
            </a:r>
            <a:br>
              <a:rPr lang="en-US" sz="3200" dirty="0">
                <a:solidFill>
                  <a:schemeClr val="accent6">
                    <a:lumMod val="50000"/>
                  </a:schemeClr>
                </a:solidFill>
                <a:latin typeface="Raleway ExtraBold"/>
              </a:rPr>
            </a:br>
            <a:r>
              <a:rPr lang="en-US" sz="3200" i="1" dirty="0">
                <a:solidFill>
                  <a:schemeClr val="accent6">
                    <a:lumMod val="75000"/>
                  </a:schemeClr>
                </a:solidFill>
                <a:latin typeface="Raleway ExtraBold"/>
              </a:rPr>
              <a:t>Creating Environments &amp; Experiences </a:t>
            </a:r>
          </a:p>
          <a:p>
            <a:r>
              <a:rPr lang="en-US" sz="3200" i="1" dirty="0">
                <a:solidFill>
                  <a:schemeClr val="accent6">
                    <a:lumMod val="75000"/>
                  </a:schemeClr>
                </a:solidFill>
                <a:latin typeface="Raleway ExtraBold"/>
              </a:rPr>
              <a:t>for Child and Adult Survivors’ Wellbeing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0279B57-9387-418B-8CDF-2950E5E4C769}"/>
              </a:ext>
            </a:extLst>
          </p:cNvPr>
          <p:cNvSpPr txBox="1">
            <a:spLocks/>
          </p:cNvSpPr>
          <p:nvPr/>
        </p:nvSpPr>
        <p:spPr>
          <a:xfrm>
            <a:off x="83000" y="4768209"/>
            <a:ext cx="86106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buNone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Presented By: 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Wendy Mota, Mie Fukuda, Lonna Davis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539BDD-6454-4F39-8C03-38978E741A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60303" y="-1352782"/>
            <a:ext cx="4761905" cy="4761905"/>
          </a:xfrm>
          <a:prstGeom prst="rect">
            <a:avLst/>
          </a:prstGeom>
        </p:spPr>
      </p:pic>
      <p:pic>
        <p:nvPicPr>
          <p:cNvPr id="3" name="Picture 2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BE976CA1-DCE1-6865-69F9-C45263E9E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362" y="105095"/>
            <a:ext cx="1574480" cy="157448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E4AB236-A189-E44E-C765-CA75D4E384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842" y="6176527"/>
            <a:ext cx="914400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D780BF7-A7EF-446D-B693-7434C8A4FCCD}"/>
              </a:ext>
            </a:extLst>
          </p:cNvPr>
          <p:cNvSpPr txBox="1">
            <a:spLocks/>
          </p:cNvSpPr>
          <p:nvPr/>
        </p:nvSpPr>
        <p:spPr>
          <a:xfrm>
            <a:off x="374634" y="1141651"/>
            <a:ext cx="11442732" cy="4574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rgbClr val="3389C6"/>
                </a:solidFill>
                <a:latin typeface="Raleway ExtraBold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ExtraBold"/>
                <a:ea typeface="+mj-ea"/>
                <a:cs typeface="+mj-cs"/>
              </a:rPr>
            </a:b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ExtraBold"/>
                <a:ea typeface="+mj-ea"/>
                <a:cs typeface="+mj-cs"/>
              </a:rPr>
            </a:b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ExtraBold"/>
                <a:ea typeface="+mj-ea"/>
                <a:cs typeface="+mj-cs"/>
              </a:rPr>
            </a:b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ExtraBold"/>
                <a:ea typeface="+mj-ea"/>
                <a:cs typeface="+mj-cs"/>
              </a:rPr>
              <a:t>Designing Programs, Policies, and Services that Promote Protective Factors</a:t>
            </a: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7206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5679F144-D2F6-D7E4-23BA-FA05140C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F0AA4FF-07B7-7D81-D260-1AEC8CCD33A0}"/>
              </a:ext>
            </a:extLst>
          </p:cNvPr>
          <p:cNvSpPr txBox="1">
            <a:spLocks/>
          </p:cNvSpPr>
          <p:nvPr/>
        </p:nvSpPr>
        <p:spPr>
          <a:xfrm>
            <a:off x="240408" y="1520162"/>
            <a:ext cx="11707286" cy="38176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Designing </a:t>
            </a:r>
            <a:r>
              <a:rPr lang="en-US" sz="3600" u="sng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with</a:t>
            </a:r>
            <a:r>
              <a:rPr lang="en-US" sz="360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 communities for inclusive and engaging programming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b="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Building and Maintaining Partnerships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Engaging Children, Caregivers and Families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F442AB2A-4954-55F9-F911-7886E9D1ED38}"/>
              </a:ext>
            </a:extLst>
          </p:cNvPr>
          <p:cNvSpPr txBox="1">
            <a:spLocks/>
          </p:cNvSpPr>
          <p:nvPr/>
        </p:nvSpPr>
        <p:spPr>
          <a:xfrm>
            <a:off x="265792" y="358020"/>
            <a:ext cx="11705337" cy="1012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Designing Principles</a:t>
            </a:r>
            <a:endParaRPr kumimoji="0" lang="en-US" sz="44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6C4B7082-34FB-BBF9-56C8-BEB25FF7D9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3214" y="5091433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8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AA94505D-0A0D-FDD3-0A56-9E7D160C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A27607C-5581-BA17-EA98-157EDF06E3A1}"/>
              </a:ext>
            </a:extLst>
          </p:cNvPr>
          <p:cNvSpPr txBox="1">
            <a:spLocks/>
          </p:cNvSpPr>
          <p:nvPr/>
        </p:nvSpPr>
        <p:spPr>
          <a:xfrm>
            <a:off x="240408" y="1520162"/>
            <a:ext cx="11707286" cy="38176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Designing </a:t>
            </a:r>
            <a:r>
              <a:rPr lang="en-US" sz="3600" u="sng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with</a:t>
            </a:r>
            <a:r>
              <a:rPr lang="en-US" sz="360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 communities for inclusive and engaging programming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b="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What are some ways you’ve built and maintained partnerships that have worked?</a:t>
            </a:r>
          </a:p>
          <a:p>
            <a:pPr marL="1143000" lvl="1" indent="-457200">
              <a:lnSpc>
                <a:spcPct val="100000"/>
              </a:lnSpc>
              <a:spcBef>
                <a:spcPts val="2400"/>
              </a:spcBef>
              <a:buClrTx/>
              <a:buSzTx/>
              <a:defRPr/>
            </a:pPr>
            <a:r>
              <a:rPr lang="en-US" sz="3200" b="0" dirty="0">
                <a:solidFill>
                  <a:srgbClr val="E7E6E6">
                    <a:lumMod val="25000"/>
                  </a:srgbClr>
                </a:solidFill>
                <a:latin typeface="Open Sans"/>
                <a:ea typeface="Open Sans"/>
                <a:cs typeface="Open Sans"/>
              </a:rPr>
              <a:t>What were the challenges? How did you address them?</a:t>
            </a:r>
          </a:p>
          <a:p>
            <a:pPr marL="571500" indent="-571500">
              <a:lnSpc>
                <a:spcPct val="100000"/>
              </a:lnSpc>
              <a:spcBef>
                <a:spcPts val="24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3600" b="0" dirty="0">
                <a:solidFill>
                  <a:srgbClr val="E7E6E6">
                    <a:lumMod val="25000"/>
                  </a:srgbClr>
                </a:solidFill>
              </a:rPr>
              <a:t>What are some of the creative ways you’ve engaged children and families in program and service design? </a:t>
            </a:r>
          </a:p>
          <a:p>
            <a:pPr marL="1257300" lvl="1" indent="-571500">
              <a:lnSpc>
                <a:spcPct val="100000"/>
              </a:lnSpc>
              <a:spcBef>
                <a:spcPts val="2400"/>
              </a:spcBef>
              <a:buClrTx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were the challenges? How did you address them?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D262BCB3-8B9F-962E-8448-EC342F3A4A49}"/>
              </a:ext>
            </a:extLst>
          </p:cNvPr>
          <p:cNvSpPr txBox="1">
            <a:spLocks/>
          </p:cNvSpPr>
          <p:nvPr/>
        </p:nvSpPr>
        <p:spPr>
          <a:xfrm>
            <a:off x="265792" y="358020"/>
            <a:ext cx="11705337" cy="1012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Group Think Time!</a:t>
            </a:r>
            <a:endParaRPr kumimoji="0" lang="en-US" sz="44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95035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176FE-FFF5-4247-A242-190E8D1C9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2815" y="881903"/>
            <a:ext cx="5259185" cy="5439666"/>
          </a:xfrm>
        </p:spPr>
        <p:txBody>
          <a:bodyPr>
            <a:normAutofit fontScale="775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1650"/>
              </a:spcBef>
              <a:buClrTx/>
              <a:buSzTx/>
              <a:buNone/>
              <a:defRPr/>
            </a:pPr>
            <a:r>
              <a:rPr lang="en-US" sz="3600" b="1" kern="1200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Social, Emotional, &amp; Spiritual Connections:</a:t>
            </a: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900" kern="1200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[Programs] set up activities, playrooms with toys, field trips for children and families as a group to build relationships together</a:t>
            </a: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900" kern="1200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 Opportunity for healthy relationship modeling for young children</a:t>
            </a: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900" kern="1200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Reach out to local faith-based organizations to explore partnership ideas that promote connections outside of traditional offerings</a:t>
            </a:r>
            <a:endParaRPr lang="en-US" sz="2900" kern="1200" dirty="0">
              <a:solidFill>
                <a:schemeClr val="accent6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endParaRPr lang="en-US" sz="8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AD1DD-6DF5-432D-838F-D050BCCD80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89845" y="1605744"/>
            <a:ext cx="6194330" cy="483837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1650"/>
              </a:spcBef>
              <a:buClrTx/>
              <a:buSzTx/>
              <a:defRPr/>
            </a:pPr>
            <a:r>
              <a:rPr lang="en-US" sz="3000" b="1" kern="12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Safe &amp; More Stable Conditions:  </a:t>
            </a:r>
            <a:endParaRPr lang="en-US" sz="4300" b="1" kern="1200" dirty="0">
              <a:solidFill>
                <a:schemeClr val="accent6">
                  <a:lumMod val="20000"/>
                  <a:lumOff val="8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600" kern="12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Include children in shelter tours – engage them by asking questions such as, what does the building look like? </a:t>
            </a:r>
            <a:endParaRPr lang="en-US" sz="3900" b="1" kern="1200" dirty="0">
              <a:solidFill>
                <a:schemeClr val="accent6">
                  <a:lumMod val="20000"/>
                  <a:lumOff val="8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600" kern="12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Share with them what they can expect and  be sure to explain planned transitions carefully – ex. Going from meals to groups.</a:t>
            </a:r>
            <a:endParaRPr lang="en-US" sz="3900" b="1" kern="1200" dirty="0">
              <a:solidFill>
                <a:schemeClr val="accent6">
                  <a:lumMod val="20000"/>
                  <a:lumOff val="8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342900" lvl="0" indent="-342900">
              <a:lnSpc>
                <a:spcPct val="100000"/>
              </a:lnSpc>
              <a:spcBef>
                <a:spcPts val="1650"/>
              </a:spcBef>
              <a:buClrTx/>
              <a:buSzTx/>
              <a:buFont typeface="Courier New" panose="020B0604020202020204" pitchFamily="34" charset="0"/>
              <a:buChar char="o"/>
              <a:defRPr/>
            </a:pPr>
            <a:r>
              <a:rPr lang="en-US" sz="2600" kern="12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/>
                <a:ea typeface="Open Sans"/>
                <a:cs typeface="Open Sans"/>
                <a:sym typeface="Arial"/>
              </a:rPr>
              <a:t>For staff: review policies and protocols that would decrease a sense of safety and stability for families</a:t>
            </a:r>
          </a:p>
          <a:p>
            <a:endParaRPr lang="en-US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C78F3CAD-6AF8-4435-9EA7-17B110D44BCF}"/>
              </a:ext>
            </a:extLst>
          </p:cNvPr>
          <p:cNvSpPr txBox="1">
            <a:spLocks/>
          </p:cNvSpPr>
          <p:nvPr/>
        </p:nvSpPr>
        <p:spPr>
          <a:xfrm>
            <a:off x="189845" y="221299"/>
            <a:ext cx="6373032" cy="13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Examples: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Program Design </a:t>
            </a: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</a:b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Using Protective Factors </a:t>
            </a: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51DDF330-D64A-1654-E754-8765009E69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7675" y="5252256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942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176FE-FFF5-4247-A242-190E8D1C9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2815" y="1798328"/>
            <a:ext cx="5259185" cy="5439666"/>
          </a:xfrm>
        </p:spPr>
        <p:txBody>
          <a:bodyPr>
            <a:normAutofit/>
          </a:bodyPr>
          <a:lstStyle/>
          <a:p>
            <a:pPr marL="25400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Resilience and growth mindset: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problem solving strategies for children and parents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 cooking activities for parents and children (problem solving, making mistakes together and creating together)-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Caminar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Latino, GA</a:t>
            </a: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AD1DD-6DF5-432D-838F-D050BCCD80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79196" y="1798328"/>
            <a:ext cx="6194330" cy="4838373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Social Emotional Abilities: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Promote parent and child agency - Parents know their children best – do your programs and services truly allow for them to be the experts in their and their child(ren)’s lives?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Resources to promote mindfulness for children and parents – games parents and children can play to breathe (Belly breathes – sesame street)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 Sesame street resources (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https://sesamestreetincommunities.org/topics/traumatic-experiences/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C78F3CAD-6AF8-4435-9EA7-17B110D44BCF}"/>
              </a:ext>
            </a:extLst>
          </p:cNvPr>
          <p:cNvSpPr txBox="1">
            <a:spLocks/>
          </p:cNvSpPr>
          <p:nvPr/>
        </p:nvSpPr>
        <p:spPr>
          <a:xfrm>
            <a:off x="189845" y="221299"/>
            <a:ext cx="6373032" cy="13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Examples Continued: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Program Design </a:t>
            </a: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</a:b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Using Protective Factors </a:t>
            </a: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410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176FE-FFF5-4247-A242-190E8D1C9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42970" y="1497681"/>
            <a:ext cx="5259185" cy="3760119"/>
          </a:xfrm>
        </p:spPr>
        <p:txBody>
          <a:bodyPr>
            <a:normAutofit/>
          </a:bodyPr>
          <a:lstStyle/>
          <a:p>
            <a:pPr marL="685800" lvl="0" indent="-457200">
              <a:buClr>
                <a:schemeClr val="accent6">
                  <a:lumMod val="50000"/>
                </a:schemeClr>
              </a:buClr>
              <a:buSzPts val="1600"/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Lullaby Project- Vermont Coalition Against Domestic Violence </a:t>
            </a:r>
          </a:p>
          <a:p>
            <a:pPr marL="1143000" lvl="1" indent="-457200">
              <a:buClr>
                <a:schemeClr val="accent6">
                  <a:lumMod val="50000"/>
                </a:schemeClr>
              </a:buClr>
              <a:buSzPts val="1400"/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https://www.carnegiehall.org/Education/Programs/Lullaby-Project</a:t>
            </a: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 </a:t>
            </a:r>
          </a:p>
          <a:p>
            <a:pPr marL="685800" lvl="0" indent="-457200">
              <a:buClr>
                <a:schemeClr val="accent6">
                  <a:lumMod val="50000"/>
                </a:schemeClr>
              </a:buClr>
              <a:buSzPts val="1600"/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Create a space/ playroom with toys and activities that parents and children can play in together</a:t>
            </a: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AD1DD-6DF5-432D-838F-D050BCCD80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79196" y="1798328"/>
            <a:ext cx="6194330" cy="483837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Nurturing parent-child interactions: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or in-person activities for children and parents to play and interact</a:t>
            </a:r>
          </a:p>
          <a:p>
            <a:pPr marL="685800" indent="-457200">
              <a:buClr>
                <a:schemeClr val="accent6">
                  <a:lumMod val="20000"/>
                  <a:lumOff val="8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activity calendar </a:t>
            </a:r>
          </a:p>
          <a:p>
            <a:endParaRPr lang="en-US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C78F3CAD-6AF8-4435-9EA7-17B110D44BCF}"/>
              </a:ext>
            </a:extLst>
          </p:cNvPr>
          <p:cNvSpPr txBox="1">
            <a:spLocks/>
          </p:cNvSpPr>
          <p:nvPr/>
        </p:nvSpPr>
        <p:spPr>
          <a:xfrm>
            <a:off x="189845" y="221299"/>
            <a:ext cx="6373032" cy="132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Examples Continued: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Program Design </a:t>
            </a:r>
            <a:b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</a:br>
            <a:r>
              <a:rPr kumimoji="0" lang="en-US" sz="40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Using Protective Factors </a:t>
            </a: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4034E666-33BA-FBAF-A2AF-14ED7400AA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7675" y="5257800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20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D780BF7-A7EF-446D-B693-7434C8A4FCCD}"/>
              </a:ext>
            </a:extLst>
          </p:cNvPr>
          <p:cNvSpPr txBox="1">
            <a:spLocks/>
          </p:cNvSpPr>
          <p:nvPr/>
        </p:nvSpPr>
        <p:spPr>
          <a:xfrm>
            <a:off x="374634" y="-870030"/>
            <a:ext cx="11442732" cy="4574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rgbClr val="3389C6"/>
                </a:solidFill>
                <a:latin typeface="Raleway ExtraBold" panose="020B0503030101060003" pitchFamily="34" charset="77"/>
                <a:ea typeface="+mj-ea"/>
                <a:cs typeface="+mj-cs"/>
              </a:defRPr>
            </a:lvl1pPr>
          </a:lstStyle>
          <a:p>
            <a:pPr lvl="0">
              <a:buClrTx/>
            </a:pP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  <a:t>Protective Factors Creative Matrix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980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5C6719E-9873-4F66-8D9C-4ABAC57009C0}"/>
              </a:ext>
            </a:extLst>
          </p:cNvPr>
          <p:cNvSpPr txBox="1">
            <a:spLocks/>
          </p:cNvSpPr>
          <p:nvPr/>
        </p:nvSpPr>
        <p:spPr>
          <a:xfrm>
            <a:off x="265792" y="1370112"/>
            <a:ext cx="11707286" cy="55290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1200"/>
              </a:spcBef>
              <a:buClrTx/>
            </a:pPr>
            <a:r>
              <a:rPr lang="en-US" sz="3200" b="0" dirty="0">
                <a:solidFill>
                  <a:srgbClr val="E7E6E6">
                    <a:lumMod val="25000"/>
                  </a:srgbClr>
                </a:solidFill>
              </a:rPr>
              <a:t>In your small group, take fifteen minutes to answer the following questions (assign note-taker for report back): </a:t>
            </a:r>
          </a:p>
          <a:p>
            <a:pPr marL="571500" indent="-571500">
              <a:lnSpc>
                <a:spcPct val="100000"/>
              </a:lnSpc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E7E6E6">
                    <a:lumMod val="25000"/>
                  </a:srgbClr>
                </a:solidFill>
              </a:rPr>
              <a:t>Do you have ideas for how you could strengthen partnerships and creative engagement with children and caregivers?</a:t>
            </a:r>
          </a:p>
          <a:p>
            <a:pPr marL="571500" lvl="0" indent="-571500">
              <a:lnSpc>
                <a:spcPct val="100000"/>
              </a:lnSpc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E7E6E6">
                    <a:lumMod val="25000"/>
                  </a:srgbClr>
                </a:solidFill>
              </a:rPr>
              <a:t>What would these examples look like in your work setting/program?</a:t>
            </a:r>
          </a:p>
          <a:p>
            <a:pPr marL="571500" lvl="0" indent="-571500">
              <a:lnSpc>
                <a:spcPct val="100000"/>
              </a:lnSpc>
              <a:spcBef>
                <a:spcPts val="1200"/>
              </a:spcBef>
              <a:buClrTx/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E7E6E6">
                    <a:lumMod val="25000"/>
                  </a:srgbClr>
                </a:solidFill>
              </a:rPr>
              <a:t>Would you change or modify anything from these examples, so it’s better suited for your program? If so, please explain. 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8A283378-3A44-498C-A34A-D8DF5398CACB}"/>
              </a:ext>
            </a:extLst>
          </p:cNvPr>
          <p:cNvSpPr txBox="1">
            <a:spLocks/>
          </p:cNvSpPr>
          <p:nvPr/>
        </p:nvSpPr>
        <p:spPr>
          <a:xfrm>
            <a:off x="265792" y="358020"/>
            <a:ext cx="11705337" cy="1012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lvl="0" algn="ctr">
              <a:buClrTx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Raleway Black"/>
              </a:rPr>
              <a:t>Small Group Discussion</a:t>
            </a:r>
            <a:endParaRPr kumimoji="0" lang="en-US" sz="44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91CF6C19-82F8-61D1-B029-BFD9CC523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7520" y="5283520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07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D780BF7-A7EF-446D-B693-7434C8A4FCCD}"/>
              </a:ext>
            </a:extLst>
          </p:cNvPr>
          <p:cNvSpPr txBox="1">
            <a:spLocks/>
          </p:cNvSpPr>
          <p:nvPr/>
        </p:nvSpPr>
        <p:spPr>
          <a:xfrm>
            <a:off x="374634" y="-870030"/>
            <a:ext cx="11442732" cy="4574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rgbClr val="3389C6"/>
                </a:solidFill>
                <a:latin typeface="Raleway ExtraBold" panose="020B0503030101060003" pitchFamily="34" charset="77"/>
                <a:ea typeface="+mj-ea"/>
                <a:cs typeface="+mj-cs"/>
              </a:defRPr>
            </a:lvl1pPr>
          </a:lstStyle>
          <a:p>
            <a:pPr lvl="0">
              <a:buClrTx/>
            </a:pP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  <a:t>Small Group Discussion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12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CD780BF7-A7EF-446D-B693-7434C8A4FCCD}"/>
              </a:ext>
            </a:extLst>
          </p:cNvPr>
          <p:cNvSpPr txBox="1">
            <a:spLocks/>
          </p:cNvSpPr>
          <p:nvPr/>
        </p:nvSpPr>
        <p:spPr>
          <a:xfrm>
            <a:off x="374634" y="-870030"/>
            <a:ext cx="11442732" cy="4574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rgbClr val="3389C6"/>
                </a:solidFill>
                <a:latin typeface="Raleway ExtraBold" panose="020B0503030101060003" pitchFamily="34" charset="77"/>
                <a:ea typeface="+mj-ea"/>
                <a:cs typeface="+mj-cs"/>
              </a:defRPr>
            </a:lvl1pPr>
          </a:lstStyle>
          <a:p>
            <a:pPr lvl="0">
              <a:buClrTx/>
            </a:pP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  <a:t>Report Back &amp; Conclusion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A9CA5178-5429-7526-2385-D241707F5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3850" y="5283520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8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1636660F-FD3F-4E67-A476-2CD6F4F4FC08}"/>
              </a:ext>
            </a:extLst>
          </p:cNvPr>
          <p:cNvSpPr txBox="1">
            <a:spLocks/>
          </p:cNvSpPr>
          <p:nvPr/>
        </p:nvSpPr>
        <p:spPr>
          <a:xfrm>
            <a:off x="1983317" y="1561925"/>
            <a:ext cx="8225366" cy="478842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Recognize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the value in designing programming, policies and services that center child &amp; parent survivors together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Describe 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the 5 Protective Factors in the Protective Factors for Survivors of Domestic Violence Framework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Apply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the Protective Factors for Survivors of DV framework to their approach in working with child and parent survivors together  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Identify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opportunities for innovation in programming, policies and services, to support child and parent survivors together  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36C6169-9DBD-44CE-B6F0-26FBB1C91AB8}"/>
              </a:ext>
            </a:extLst>
          </p:cNvPr>
          <p:cNvSpPr txBox="1">
            <a:spLocks/>
          </p:cNvSpPr>
          <p:nvPr/>
        </p:nvSpPr>
        <p:spPr>
          <a:xfrm>
            <a:off x="1874460" y="220486"/>
            <a:ext cx="8564032" cy="1193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algn="ctr">
              <a:buClrTx/>
              <a:buFontTx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Raleway Black"/>
              </a:rPr>
              <a:t>Learning Agenda</a:t>
            </a: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A7C30777-E05F-552A-FABA-B785F9E1F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8683" y="5063034"/>
            <a:ext cx="1574480" cy="157448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>
          <a:extLst>
            <a:ext uri="{FF2B5EF4-FFF2-40B4-BE49-F238E27FC236}">
              <a16:creationId xmlns:a16="http://schemas.microsoft.com/office/drawing/2014/main" id="{D6E3E90F-818A-0536-3C6D-B16DA0D8F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A7B58EB-86F3-6AA4-D765-980B0EF6E81F}"/>
              </a:ext>
            </a:extLst>
          </p:cNvPr>
          <p:cNvSpPr txBox="1">
            <a:spLocks/>
          </p:cNvSpPr>
          <p:nvPr/>
        </p:nvSpPr>
        <p:spPr>
          <a:xfrm>
            <a:off x="374634" y="-870030"/>
            <a:ext cx="11442732" cy="45746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spc="100" baseline="0">
                <a:solidFill>
                  <a:srgbClr val="3389C6"/>
                </a:solidFill>
                <a:latin typeface="Raleway ExtraBold" panose="020B0503030101060003" pitchFamily="34" charset="77"/>
                <a:ea typeface="+mj-ea"/>
                <a:cs typeface="+mj-cs"/>
              </a:defRPr>
            </a:lvl1pPr>
          </a:lstStyle>
          <a:p>
            <a:pPr lvl="0">
              <a:buClrTx/>
            </a:pP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b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ExtraBold"/>
              </a:rPr>
            </a:b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lvl="0">
              <a:buClrTx/>
            </a:pP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  <a:latin typeface="Raleway ExtraBold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467355-8037-5199-5A2D-FEADF7C899C7}"/>
              </a:ext>
            </a:extLst>
          </p:cNvPr>
          <p:cNvSpPr txBox="1"/>
          <p:nvPr/>
        </p:nvSpPr>
        <p:spPr>
          <a:xfrm>
            <a:off x="928970" y="228311"/>
            <a:ext cx="10556296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20000"/>
                  <a:lumOff val="80000"/>
                </a:srgbClr>
              </a:solidFill>
              <a:effectLst/>
              <a:uLnTx/>
              <a:uFillTx/>
              <a:latin typeface="Raleway ExtraBold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ExtraBold"/>
                <a:cs typeface="Arial"/>
                <a:sym typeface="Arial"/>
              </a:rPr>
              <a:t>Thank you!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20000"/>
                  <a:lumOff val="80000"/>
                </a:srgbClr>
              </a:solidFill>
              <a:effectLst/>
              <a:uLnTx/>
              <a:uFillTx/>
              <a:latin typeface="Raleway ExtraBold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Contact Information: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20000"/>
                  <a:lumOff val="80000"/>
                </a:srgbClr>
              </a:solidFill>
              <a:effectLst/>
              <a:uLnTx/>
              <a:uFillTx/>
              <a:latin typeface="Raleway SemiBold" panose="020B0703030101060003" pitchFamily="34" charset="0"/>
              <a:sym typeface="Arial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40000"/>
                    <a:lumOff val="6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Wendy Mota – </a:t>
            </a:r>
            <a:r>
              <a:rPr lang="en-US" sz="3600" dirty="0">
                <a:solidFill>
                  <a:srgbClr val="70AD47">
                    <a:lumMod val="20000"/>
                    <a:lumOff val="80000"/>
                  </a:srgbClr>
                </a:solidFill>
                <a:latin typeface="Raleway SemiBold" panose="020B0703030101060003" pitchFamily="34" charset="0"/>
              </a:rPr>
              <a:t> 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20000"/>
                  <a:lumOff val="80000"/>
                </a:srgbClr>
              </a:solidFill>
              <a:effectLst/>
              <a:uLnTx/>
              <a:uFillTx/>
              <a:latin typeface="Raleway SemiBold" panose="020B0703030101060003" pitchFamily="34" charset="0"/>
              <a:sym typeface="Arial"/>
            </a:endParaRPr>
          </a:p>
          <a:p>
            <a:pPr marL="461963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SemiBold" panose="020B07030301010600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wmota@caminarlatino.org</a:t>
            </a: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Raleway SemiBold" panose="020B0703030101060003" pitchFamily="34" charset="0"/>
              </a:rPr>
              <a:t> 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uLnTx/>
              <a:uFillTx/>
              <a:latin typeface="Raleway SemiBold" panose="020B0703030101060003" pitchFamily="34" charset="0"/>
              <a:sym typeface="Arial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40000"/>
                    <a:lumOff val="6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Mie Fukuda – 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mfukuda@futureswithoutviolence.org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 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40000"/>
                    <a:lumOff val="6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Lonna Davis – 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ldavis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@futureswithoutviolence.org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20000"/>
                    <a:lumOff val="80000"/>
                  </a:srgbClr>
                </a:solidFill>
                <a:effectLst/>
                <a:uLnTx/>
                <a:uFillTx/>
                <a:latin typeface="Raleway SemiBold" panose="020B0703030101060003" pitchFamily="34" charset="0"/>
                <a:sym typeface="Arial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82088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 txBox="1"/>
          <p:nvPr/>
        </p:nvSpPr>
        <p:spPr>
          <a:xfrm>
            <a:off x="390905" y="6184882"/>
            <a:ext cx="570509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18123"/>
                </a:solidFill>
                <a:latin typeface="Arial"/>
                <a:ea typeface="Arial"/>
                <a:cs typeface="Arial"/>
                <a:sym typeface="Arial"/>
              </a:rPr>
              <a:t>VISIT OUR WEBSITE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promising.futureswithoutviolence.org</a:t>
            </a:r>
            <a:endParaRPr/>
          </a:p>
        </p:txBody>
      </p:sp>
      <p:sp>
        <p:nvSpPr>
          <p:cNvPr id="142" name="Google Shape;142;p7"/>
          <p:cNvSpPr txBox="1"/>
          <p:nvPr/>
        </p:nvSpPr>
        <p:spPr>
          <a:xfrm>
            <a:off x="6096000" y="6184881"/>
            <a:ext cx="570509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18123"/>
                </a:solidFill>
                <a:latin typeface="Arial"/>
                <a:ea typeface="Arial"/>
                <a:cs typeface="Arial"/>
                <a:sym typeface="Arial"/>
              </a:rPr>
              <a:t>CONTACT US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info@futureswithoutviolence.org</a:t>
            </a:r>
            <a:endParaRPr/>
          </a:p>
        </p:txBody>
      </p:sp>
      <p:pic>
        <p:nvPicPr>
          <p:cNvPr id="3" name="Picture 2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40599D77-81CB-2416-BE43-623A1D32DE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762" y="4410395"/>
            <a:ext cx="2537138" cy="25371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"/>
          <p:cNvSpPr txBox="1">
            <a:spLocks noGrp="1"/>
          </p:cNvSpPr>
          <p:nvPr>
            <p:ph type="body" idx="1"/>
          </p:nvPr>
        </p:nvSpPr>
        <p:spPr>
          <a:xfrm>
            <a:off x="7110153" y="1577710"/>
            <a:ext cx="4800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>
              <a:buClrTx/>
              <a:buSzTx/>
              <a:buNone/>
              <a:defRPr/>
            </a:pPr>
            <a:r>
              <a:rPr lang="en-US" b="1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Children and adults:</a:t>
            </a:r>
          </a:p>
          <a:p>
            <a:pPr indent="-457200">
              <a:buClrTx/>
              <a:buSzTx/>
              <a:defRPr/>
            </a:pPr>
            <a:r>
              <a:rPr lang="en-US" b="1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Are uniquely impacted by violence;</a:t>
            </a:r>
          </a:p>
          <a:p>
            <a:pPr indent="-457200">
              <a:buClrTx/>
              <a:buSzTx/>
              <a:defRPr/>
            </a:pPr>
            <a:r>
              <a:rPr lang="en-US" b="1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Have separate needs that need tending to; </a:t>
            </a:r>
          </a:p>
          <a:p>
            <a:pPr indent="-457200">
              <a:buClrTx/>
              <a:buSzTx/>
              <a:defRPr/>
            </a:pPr>
            <a:r>
              <a:rPr lang="en-US" b="1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Health and wellbeing are intrinsically linked </a:t>
            </a:r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8121"/>
              </a:buClr>
              <a:buSzPts val="3600"/>
              <a:buNone/>
            </a:pPr>
            <a:endParaRPr dirty="0">
              <a:solidFill>
                <a:schemeClr val="accent6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2"/>
          <p:cNvSpPr txBox="1">
            <a:spLocks noGrp="1"/>
          </p:cNvSpPr>
          <p:nvPr>
            <p:ph type="body" idx="2"/>
          </p:nvPr>
        </p:nvSpPr>
        <p:spPr>
          <a:xfrm>
            <a:off x="482137" y="1577710"/>
            <a:ext cx="5918662" cy="4674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ClrTx/>
              <a:buSzTx/>
              <a:defRPr/>
            </a:pPr>
            <a:r>
              <a:rPr lang="en-US" sz="3200" b="1" kern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In the past, the mainstream belief was that if you supported the parent survivor's needs, children’s needs were met by default</a:t>
            </a:r>
          </a:p>
          <a:p>
            <a:pPr marL="0" lvl="0" indent="0">
              <a:buClrTx/>
              <a:buSzTx/>
              <a:defRPr/>
            </a:pPr>
            <a:r>
              <a:rPr lang="en-US" sz="3200" b="1" kern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However, we are shifting this belief to reflect updated </a:t>
            </a:r>
            <a:r>
              <a:rPr lang="en-US" sz="3200" b="1" kern="1200" dirty="0">
                <a:solidFill>
                  <a:schemeClr val="tx1"/>
                </a:solidFill>
                <a:highlight>
                  <a:srgbClr val="FFFF00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trauma and resilience science</a:t>
            </a:r>
          </a:p>
          <a:p>
            <a:pPr marL="0" lvl="0" indent="0">
              <a:buClrTx/>
              <a:buSzTx/>
              <a:defRPr/>
            </a:pPr>
            <a:endParaRPr lang="en-US" sz="3200" kern="12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0" lvl="0" indent="0">
              <a:buClrTx/>
              <a:buSzTx/>
              <a:defRPr/>
            </a:pPr>
            <a:endParaRPr lang="en-US" sz="3200" kern="12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3200" dirty="0">
              <a:solidFill>
                <a:schemeClr val="accent4">
                  <a:lumMod val="40000"/>
                  <a:lumOff val="6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7DAF0639-3ED7-489D-9D53-0213508734DD}"/>
              </a:ext>
            </a:extLst>
          </p:cNvPr>
          <p:cNvSpPr txBox="1">
            <a:spLocks/>
          </p:cNvSpPr>
          <p:nvPr/>
        </p:nvSpPr>
        <p:spPr>
          <a:xfrm>
            <a:off x="-1060071" y="180012"/>
            <a:ext cx="8600318" cy="124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lvl="0" algn="ctr">
              <a:buClrTx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Impacts of DV on </a:t>
            </a:r>
            <a:b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Adults &amp; Children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DAC6B184-C9A9-4E91-884C-16DC3E1FCB59}"/>
              </a:ext>
            </a:extLst>
          </p:cNvPr>
          <p:cNvSpPr txBox="1">
            <a:spLocks/>
          </p:cNvSpPr>
          <p:nvPr/>
        </p:nvSpPr>
        <p:spPr>
          <a:xfrm>
            <a:off x="659476" y="1271068"/>
            <a:ext cx="10873048" cy="519808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Healing is possible!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Relationships at the heart of healing and growth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873C"/>
              </a:buClr>
              <a:buSzPct val="125000"/>
              <a:buFontTx/>
              <a:buChar char="-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Parent child relationship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873C"/>
              </a:buClr>
              <a:buSzPct val="125000"/>
              <a:buFontTx/>
              <a:buChar char="-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Advocate parent relationship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873C"/>
              </a:buClr>
              <a:buSzPct val="125000"/>
              <a:buFontTx/>
              <a:buChar char="-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Advocate child relationship 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873C"/>
              </a:buClr>
              <a:buSzPct val="125000"/>
              <a:buFontTx/>
              <a:buChar char="-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*Important to work with BOTH children and parent survivors 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*Approaching the parent-child relationship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as a “client”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CFD8EADA-7297-47F0-882C-AED9A8CA1304}"/>
              </a:ext>
            </a:extLst>
          </p:cNvPr>
          <p:cNvSpPr txBox="1">
            <a:spLocks/>
          </p:cNvSpPr>
          <p:nvPr/>
        </p:nvSpPr>
        <p:spPr>
          <a:xfrm>
            <a:off x="2138445" y="388850"/>
            <a:ext cx="8491460" cy="11935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 panose="020B0503030101060003" pitchFamily="34" charset="77"/>
                <a:ea typeface="+mj-ea"/>
                <a:cs typeface="+mj-cs"/>
              </a:rPr>
              <a:t>Relationships Matter</a:t>
            </a: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2543ACE9-3293-A0E4-65A1-66683412D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72412" y="5062857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8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"/>
          <p:cNvSpPr txBox="1">
            <a:spLocks noGrp="1"/>
          </p:cNvSpPr>
          <p:nvPr>
            <p:ph type="body" idx="1"/>
          </p:nvPr>
        </p:nvSpPr>
        <p:spPr>
          <a:xfrm>
            <a:off x="7027025" y="1378374"/>
            <a:ext cx="4800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buClrTx/>
              <a:buSzTx/>
              <a:buNone/>
              <a:defRPr/>
            </a:pPr>
            <a:r>
              <a:rPr lang="en-US" b="1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Programs can create environments and experiences that:</a:t>
            </a:r>
          </a:p>
          <a:p>
            <a:pPr marL="0" lvl="0" indent="0">
              <a:buClrTx/>
              <a:buSzTx/>
              <a:buNone/>
              <a:defRPr/>
            </a:pPr>
            <a:endParaRPr lang="en-US" b="1" kern="1200" dirty="0">
              <a:solidFill>
                <a:schemeClr val="accent6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indent="-457200">
              <a:buClrTx/>
              <a:buSzTx/>
              <a:defRPr/>
            </a:pPr>
            <a:r>
              <a:rPr lang="en-US" kern="1200" dirty="0">
                <a:solidFill>
                  <a:schemeClr val="accent6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Promote resilience and healing for children and adults </a:t>
            </a:r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8121"/>
              </a:buClr>
              <a:buSzPts val="3600"/>
              <a:buNone/>
            </a:pPr>
            <a:endParaRPr dirty="0">
              <a:solidFill>
                <a:schemeClr val="accent6">
                  <a:lumMod val="5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2"/>
          <p:cNvSpPr txBox="1">
            <a:spLocks noGrp="1"/>
          </p:cNvSpPr>
          <p:nvPr>
            <p:ph type="body" idx="2"/>
          </p:nvPr>
        </p:nvSpPr>
        <p:spPr>
          <a:xfrm>
            <a:off x="839788" y="1523205"/>
            <a:ext cx="4800600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buClrTx/>
              <a:buSzTx/>
              <a:defRPr/>
            </a:pPr>
            <a:r>
              <a:rPr lang="en-US" sz="3200" b="1" kern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Environments and experiences influence:</a:t>
            </a:r>
          </a:p>
          <a:p>
            <a:pPr marL="0" lvl="0" indent="0">
              <a:buClrTx/>
              <a:buSzTx/>
              <a:defRPr/>
            </a:pPr>
            <a:endParaRPr lang="en-US" sz="3200" b="1" kern="12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lvl="0" indent="-457200"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sz="3200" kern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Child development</a:t>
            </a:r>
          </a:p>
          <a:p>
            <a:pPr lvl="0" indent="-457200"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sz="3200" kern="1200" dirty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Adult and child healing, growth and wellbeing</a:t>
            </a:r>
          </a:p>
          <a:p>
            <a:pPr marL="0" lvl="0" indent="0">
              <a:buClrTx/>
              <a:buSzTx/>
              <a:defRPr/>
            </a:pPr>
            <a:endParaRPr lang="en-US" sz="3200" kern="12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0" lvl="0" indent="0">
              <a:buClrTx/>
              <a:buSzTx/>
              <a:defRPr/>
            </a:pPr>
            <a:endParaRPr lang="en-US" sz="3200" kern="12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3200" dirty="0">
              <a:solidFill>
                <a:schemeClr val="accent4">
                  <a:lumMod val="40000"/>
                  <a:lumOff val="6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7DAF0639-3ED7-489D-9D53-0213508734DD}"/>
              </a:ext>
            </a:extLst>
          </p:cNvPr>
          <p:cNvSpPr txBox="1">
            <a:spLocks/>
          </p:cNvSpPr>
          <p:nvPr/>
        </p:nvSpPr>
        <p:spPr>
          <a:xfrm>
            <a:off x="-1060071" y="136472"/>
            <a:ext cx="8600318" cy="1241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 panose="020B0503030101060003" pitchFamily="34" charset="77"/>
                <a:ea typeface="+mj-ea"/>
                <a:cs typeface="+mj-cs"/>
              </a:rPr>
              <a:t>Context Matters</a:t>
            </a:r>
          </a:p>
        </p:txBody>
      </p:sp>
    </p:spTree>
    <p:extLst>
      <p:ext uri="{BB962C8B-B14F-4D97-AF65-F5344CB8AC3E}">
        <p14:creationId xmlns:p14="http://schemas.microsoft.com/office/powerpoint/2010/main" val="857362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8B46293F-EFE1-4205-99A0-83DCB0DCF316}"/>
              </a:ext>
            </a:extLst>
          </p:cNvPr>
          <p:cNvSpPr txBox="1">
            <a:spLocks/>
          </p:cNvSpPr>
          <p:nvPr/>
        </p:nvSpPr>
        <p:spPr>
          <a:xfrm>
            <a:off x="770489" y="2314873"/>
            <a:ext cx="8564033" cy="51633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What can individual &amp; 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relational attributes, and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environmental &amp; social 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conditions help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accomplish?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012CAC81-10DC-4B18-9174-CDA93DFD443A}"/>
              </a:ext>
            </a:extLst>
          </p:cNvPr>
          <p:cNvSpPr txBox="1">
            <a:spLocks/>
          </p:cNvSpPr>
          <p:nvPr/>
        </p:nvSpPr>
        <p:spPr>
          <a:xfrm>
            <a:off x="1445645" y="339723"/>
            <a:ext cx="8564032" cy="806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uLnTx/>
                <a:uFillTx/>
                <a:latin typeface="Raleway Black" panose="020B0503030101060003" pitchFamily="34" charset="77"/>
                <a:ea typeface="+mj-ea"/>
                <a:cs typeface="+mj-cs"/>
              </a:rPr>
              <a:t>Protective Factors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EE4BE9-EE2C-4D85-88AF-835974FE68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2506" y="0"/>
            <a:ext cx="7699781" cy="7699781"/>
          </a:xfrm>
          <a:prstGeom prst="rect">
            <a:avLst/>
          </a:prstGeom>
        </p:spPr>
      </p:pic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5DD8E123-63F2-7739-05A9-B75DFC00C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56164" y="5283520"/>
            <a:ext cx="1574480" cy="15744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5C6719E-9873-4F66-8D9C-4ABAC57009C0}"/>
              </a:ext>
            </a:extLst>
          </p:cNvPr>
          <p:cNvSpPr txBox="1">
            <a:spLocks/>
          </p:cNvSpPr>
          <p:nvPr/>
        </p:nvSpPr>
        <p:spPr>
          <a:xfrm>
            <a:off x="240408" y="1520162"/>
            <a:ext cx="11707286" cy="38176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7873C"/>
              </a:buClr>
              <a:buSzPct val="125000"/>
              <a:buFont typeface="Arial" panose="020B0604020202020204" pitchFamily="34" charset="0"/>
              <a:buChar char="•"/>
              <a:defRPr sz="2400" b="1" i="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i="1" kern="120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Reduce the impact of DV risk factors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Establish environments that support the safety, healing, and well-being of adult and child survivors of domestic violence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Build individual strengths 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Promote healthy development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8A283378-3A44-498C-A34A-D8DF5398CACB}"/>
              </a:ext>
            </a:extLst>
          </p:cNvPr>
          <p:cNvSpPr txBox="1">
            <a:spLocks/>
          </p:cNvSpPr>
          <p:nvPr/>
        </p:nvSpPr>
        <p:spPr>
          <a:xfrm>
            <a:off x="265792" y="358020"/>
            <a:ext cx="11705337" cy="1012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rgbClr val="3389C6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Protective Factors </a:t>
            </a:r>
            <a:endParaRPr kumimoji="0" lang="en-US" sz="4400" b="1" i="0" u="none" strike="noStrike" kern="1200" cap="none" spc="10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2A27D6E5-443A-2ECC-EB8C-E89328B17B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6649" y="5177157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916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0983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9">
            <a:extLst>
              <a:ext uri="{FF2B5EF4-FFF2-40B4-BE49-F238E27FC236}">
                <a16:creationId xmlns:a16="http://schemas.microsoft.com/office/drawing/2014/main" id="{D3BDFAB4-DA61-45B9-8F8D-EC44C49866DC}"/>
              </a:ext>
            </a:extLst>
          </p:cNvPr>
          <p:cNvSpPr txBox="1">
            <a:spLocks/>
          </p:cNvSpPr>
          <p:nvPr/>
        </p:nvSpPr>
        <p:spPr>
          <a:xfrm>
            <a:off x="282633" y="334569"/>
            <a:ext cx="11621192" cy="140530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spc="100" baseline="0">
                <a:solidFill>
                  <a:schemeClr val="tx2"/>
                </a:solidFill>
                <a:latin typeface="Raleway Black" panose="020B0503030101060003" pitchFamily="34" charset="77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Example of How Protective Factors </a:t>
            </a:r>
            <a:b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</a:br>
            <a:r>
              <a:rPr kumimoji="0" lang="en-US" sz="4400" b="1" i="0" u="none" strike="noStrike" kern="1200" cap="none" spc="10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Raleway Black"/>
                <a:ea typeface="+mj-ea"/>
                <a:cs typeface="+mj-cs"/>
              </a:rPr>
              <a:t>are Interrelated</a:t>
            </a:r>
          </a:p>
        </p:txBody>
      </p:sp>
      <p:sp>
        <p:nvSpPr>
          <p:cNvPr id="18" name="Date Placeholder 2">
            <a:extLst>
              <a:ext uri="{FF2B5EF4-FFF2-40B4-BE49-F238E27FC236}">
                <a16:creationId xmlns:a16="http://schemas.microsoft.com/office/drawing/2014/main" id="{F5C98390-3CCB-492F-8409-B2B666026EAE}"/>
              </a:ext>
            </a:extLst>
          </p:cNvPr>
          <p:cNvSpPr txBox="1">
            <a:spLocks/>
          </p:cNvSpPr>
          <p:nvPr/>
        </p:nvSpPr>
        <p:spPr>
          <a:xfrm>
            <a:off x="1488954" y="5914477"/>
            <a:ext cx="2513966" cy="374085"/>
          </a:xfr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Tx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CWLA August 5, 2020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0439CF-4FA1-4E86-A487-9CE5F81275DC}"/>
              </a:ext>
            </a:extLst>
          </p:cNvPr>
          <p:cNvSpPr/>
          <p:nvPr/>
        </p:nvSpPr>
        <p:spPr>
          <a:xfrm>
            <a:off x="1729047" y="3299709"/>
            <a:ext cx="1547000" cy="1105236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Social, Cultural, &amp; Spiritual Connections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DB3D81-75C5-49E2-9CB1-182E714D7AE1}"/>
              </a:ext>
            </a:extLst>
          </p:cNvPr>
          <p:cNvSpPr/>
          <p:nvPr/>
        </p:nvSpPr>
        <p:spPr>
          <a:xfrm>
            <a:off x="3564136" y="3275890"/>
            <a:ext cx="1547000" cy="1105236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Safer &amp; More Stable Conditions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4905B04-47C3-4CEB-BD4C-BD54FD4886D0}"/>
              </a:ext>
            </a:extLst>
          </p:cNvPr>
          <p:cNvSpPr/>
          <p:nvPr/>
        </p:nvSpPr>
        <p:spPr>
          <a:xfrm>
            <a:off x="5402346" y="3275890"/>
            <a:ext cx="1547000" cy="1105236"/>
          </a:xfrm>
          <a:prstGeom prst="rect">
            <a:avLst/>
          </a:prstGeom>
          <a:solidFill>
            <a:srgbClr val="7030A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Resilience &amp; Growth Mindset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98F795-B1B3-4F54-8867-469D8CBEE3B7}"/>
              </a:ext>
            </a:extLst>
          </p:cNvPr>
          <p:cNvSpPr/>
          <p:nvPr/>
        </p:nvSpPr>
        <p:spPr>
          <a:xfrm>
            <a:off x="7240555" y="3275127"/>
            <a:ext cx="1547000" cy="1105236"/>
          </a:xfrm>
          <a:prstGeom prst="rect">
            <a:avLst/>
          </a:prstGeom>
          <a:solidFill>
            <a:srgbClr val="00B0F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Nurturing Parent-Child Interactions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C26D0EC-3A42-4388-9DCD-50A60F473A9F}"/>
              </a:ext>
            </a:extLst>
          </p:cNvPr>
          <p:cNvSpPr/>
          <p:nvPr/>
        </p:nvSpPr>
        <p:spPr>
          <a:xfrm>
            <a:off x="9060040" y="3275127"/>
            <a:ext cx="1547000" cy="1105236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 &amp; Emotional Abilities</a:t>
            </a:r>
          </a:p>
        </p:txBody>
      </p:sp>
      <p:sp>
        <p:nvSpPr>
          <p:cNvPr id="24" name="Arrow: Curved Up 23">
            <a:extLst>
              <a:ext uri="{FF2B5EF4-FFF2-40B4-BE49-F238E27FC236}">
                <a16:creationId xmlns:a16="http://schemas.microsoft.com/office/drawing/2014/main" id="{A51CCC62-D46E-4FDA-B4E1-54EA75B4850E}"/>
              </a:ext>
            </a:extLst>
          </p:cNvPr>
          <p:cNvSpPr/>
          <p:nvPr/>
        </p:nvSpPr>
        <p:spPr>
          <a:xfrm>
            <a:off x="1974950" y="4479797"/>
            <a:ext cx="2486548" cy="833673"/>
          </a:xfrm>
          <a:prstGeom prst="curvedUpArrow">
            <a:avLst>
              <a:gd name="adj1" fmla="val 37305"/>
              <a:gd name="adj2" fmla="val 50000"/>
              <a:gd name="adj3" fmla="val 25000"/>
            </a:avLst>
          </a:prstGeom>
          <a:solidFill>
            <a:srgbClr val="E7E6E6">
              <a:lumMod val="5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Arrow: Curved Up 24">
            <a:extLst>
              <a:ext uri="{FF2B5EF4-FFF2-40B4-BE49-F238E27FC236}">
                <a16:creationId xmlns:a16="http://schemas.microsoft.com/office/drawing/2014/main" id="{7E868496-1C8F-444F-840F-8AAC9BA85DF4}"/>
              </a:ext>
            </a:extLst>
          </p:cNvPr>
          <p:cNvSpPr/>
          <p:nvPr/>
        </p:nvSpPr>
        <p:spPr>
          <a:xfrm>
            <a:off x="5864162" y="4472434"/>
            <a:ext cx="2486548" cy="792402"/>
          </a:xfrm>
          <a:prstGeom prst="curvedUpArrow">
            <a:avLst>
              <a:gd name="adj1" fmla="val 37305"/>
              <a:gd name="adj2" fmla="val 50000"/>
              <a:gd name="adj3" fmla="val 25000"/>
            </a:avLst>
          </a:prstGeom>
          <a:solidFill>
            <a:srgbClr val="E7E6E6">
              <a:lumMod val="5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row: Curved Up 25">
            <a:extLst>
              <a:ext uri="{FF2B5EF4-FFF2-40B4-BE49-F238E27FC236}">
                <a16:creationId xmlns:a16="http://schemas.microsoft.com/office/drawing/2014/main" id="{44D5B587-5819-42E6-A3CB-7A19D6559647}"/>
              </a:ext>
            </a:extLst>
          </p:cNvPr>
          <p:cNvSpPr/>
          <p:nvPr/>
        </p:nvSpPr>
        <p:spPr>
          <a:xfrm flipV="1">
            <a:off x="3959109" y="2369598"/>
            <a:ext cx="2486548" cy="792402"/>
          </a:xfrm>
          <a:prstGeom prst="curvedUpArrow">
            <a:avLst>
              <a:gd name="adj1" fmla="val 37305"/>
              <a:gd name="adj2" fmla="val 50000"/>
              <a:gd name="adj3" fmla="val 25000"/>
            </a:avLst>
          </a:prstGeom>
          <a:solidFill>
            <a:srgbClr val="E7E6E6">
              <a:lumMod val="5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rrow: Curved Up 26">
            <a:extLst>
              <a:ext uri="{FF2B5EF4-FFF2-40B4-BE49-F238E27FC236}">
                <a16:creationId xmlns:a16="http://schemas.microsoft.com/office/drawing/2014/main" id="{1204C720-9726-4CED-8F30-4DD3607949F8}"/>
              </a:ext>
            </a:extLst>
          </p:cNvPr>
          <p:cNvSpPr/>
          <p:nvPr/>
        </p:nvSpPr>
        <p:spPr>
          <a:xfrm flipV="1">
            <a:off x="7624490" y="2369598"/>
            <a:ext cx="2486548" cy="792402"/>
          </a:xfrm>
          <a:prstGeom prst="curvedUpArrow">
            <a:avLst>
              <a:gd name="adj1" fmla="val 37305"/>
              <a:gd name="adj2" fmla="val 50000"/>
              <a:gd name="adj3" fmla="val 25000"/>
            </a:avLst>
          </a:prstGeom>
          <a:solidFill>
            <a:srgbClr val="E7E6E6">
              <a:lumMod val="5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 descr="A yellow figure with a star in the air&#10;&#10;Description automatically generated">
            <a:extLst>
              <a:ext uri="{FF2B5EF4-FFF2-40B4-BE49-F238E27FC236}">
                <a16:creationId xmlns:a16="http://schemas.microsoft.com/office/drawing/2014/main" id="{22CDF642-4434-A07E-2F5C-49C969A7DF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9345" y="5144642"/>
            <a:ext cx="1574480" cy="15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421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omising Future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6269272C594F47AEFB81CA0EA822ED" ma:contentTypeVersion="15" ma:contentTypeDescription="Create a new document." ma:contentTypeScope="" ma:versionID="cc6678977ab2e44c6777946b0e10e005">
  <xsd:schema xmlns:xsd="http://www.w3.org/2001/XMLSchema" xmlns:xs="http://www.w3.org/2001/XMLSchema" xmlns:p="http://schemas.microsoft.com/office/2006/metadata/properties" xmlns:ns3="1afe1a86-9f5a-45d6-97bd-8b33d16290cb" targetNamespace="http://schemas.microsoft.com/office/2006/metadata/properties" ma:root="true" ma:fieldsID="6f3370d26254238e3ff681eaa298d597" ns3:_="">
    <xsd:import namespace="1afe1a86-9f5a-45d6-97bd-8b33d16290c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fe1a86-9f5a-45d6-97bd-8b33d1629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fe1a86-9f5a-45d6-97bd-8b33d16290cb" xsi:nil="true"/>
  </documentManagement>
</p:properties>
</file>

<file path=customXml/itemProps1.xml><?xml version="1.0" encoding="utf-8"?>
<ds:datastoreItem xmlns:ds="http://schemas.openxmlformats.org/officeDocument/2006/customXml" ds:itemID="{7C5B8C7C-F807-4F4C-8334-C9D91E9C9E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fe1a86-9f5a-45d6-97bd-8b33d16290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2919BB-1696-4FED-85CE-47553DD59C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F2B9D6-FEB9-4329-8028-73C1ABC93254}">
  <ds:schemaRefs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1afe1a86-9f5a-45d6-97bd-8b33d16290c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992</Words>
  <Application>Microsoft Macintosh PowerPoint</Application>
  <PresentationFormat>Widescreen</PresentationFormat>
  <Paragraphs>149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Courier New</vt:lpstr>
      <vt:lpstr>Open Sans</vt:lpstr>
      <vt:lpstr>Raleway Black</vt:lpstr>
      <vt:lpstr>Raleway ExtraBold</vt:lpstr>
      <vt:lpstr>Raleway SemiBold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Annette Sousa</dc:creator>
  <cp:lastModifiedBy>Nivea Castaneda</cp:lastModifiedBy>
  <cp:revision>13</cp:revision>
  <dcterms:created xsi:type="dcterms:W3CDTF">2021-11-30T18:44:57Z</dcterms:created>
  <dcterms:modified xsi:type="dcterms:W3CDTF">2024-11-13T00:39:35Z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0x0101003A6269272C594F47AEFB81CA0EA822ED</vt:lpwstr>
  </property>
</Properties>
</file>